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900725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F25B5"/>
    <a:srgbClr val="6BE3FA"/>
    <a:srgbClr val="F5BE33"/>
    <a:srgbClr val="000000"/>
    <a:srgbClr val="EEE6D5"/>
    <a:srgbClr val="0D044B"/>
    <a:srgbClr val="110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33" d="100"/>
          <a:sy n="33" d="100"/>
        </p:scale>
        <p:origin x="-1320" y="-120"/>
      </p:cViewPr>
      <p:guideLst>
        <p:guide orient="horz" pos="10368"/>
        <p:guide pos="1382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555" y="10226042"/>
            <a:ext cx="37315616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5109" y="18653760"/>
            <a:ext cx="30730508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5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583942" y="8435343"/>
            <a:ext cx="35555017" cy="1797634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03661" y="8435343"/>
            <a:ext cx="105948605" cy="1797634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7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61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855" y="21153122"/>
            <a:ext cx="37315616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855" y="13952225"/>
            <a:ext cx="37315616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1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03658" y="49156623"/>
            <a:ext cx="70751808" cy="139042138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87148" y="49156623"/>
            <a:ext cx="70751813" cy="139042138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036" y="1318262"/>
            <a:ext cx="3951065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5037" y="7368543"/>
            <a:ext cx="19397111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037" y="10439401"/>
            <a:ext cx="19397111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300961" y="7368543"/>
            <a:ext cx="1940473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00961" y="10439401"/>
            <a:ext cx="1940473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9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23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040" y="1310640"/>
            <a:ext cx="14443036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3964" y="1310643"/>
            <a:ext cx="24541725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5040" y="6888483"/>
            <a:ext cx="14443036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4850" y="23042881"/>
            <a:ext cx="26340435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4850" y="2941320"/>
            <a:ext cx="26340435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4850" y="25763223"/>
            <a:ext cx="26340435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00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5036" y="1318262"/>
            <a:ext cx="39510653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5036" y="7680963"/>
            <a:ext cx="39510653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036" y="30510482"/>
            <a:ext cx="10243503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B678E-6E2A-9941-81F4-6A3863ECFA16}" type="datetimeFigureOut">
              <a:rPr lang="en-US" smtClean="0"/>
              <a:t>17-03-23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9415" y="30510482"/>
            <a:ext cx="13901896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62186" y="30510482"/>
            <a:ext cx="10243503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F36A8-3D83-CF45-ABEF-0E060C7D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667979" y="5013164"/>
            <a:ext cx="10303726" cy="120353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charset="2"/>
              <a:buChar char="v"/>
            </a:pPr>
            <a:r>
              <a:rPr lang="en-US" sz="3600" dirty="0" smtClean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Lorem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ipsum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sit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amet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consectetur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adipiscing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elit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sed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do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eiusmod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tempor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incididunt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magna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enim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ad minim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veniam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quis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nostrud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exercitation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ullamco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nisi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aliquip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commodo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consequat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endParaRPr lang="en-US" sz="18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Lorem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ipsum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sit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amet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consectetur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adipiscing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elit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sed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do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eiusmod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tempor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incididunt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magna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enim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ad minim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veniam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quis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nostrud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exercitation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ullamco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nisi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aliquip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commodo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consequat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endParaRPr lang="en-US" sz="18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endParaRPr lang="en-US" sz="4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4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Lorem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ipsum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sit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amet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consectetur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adipiscing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elit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sed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do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eiusmod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tempor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incididunt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et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dolore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magna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enim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ad minim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veniam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quis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nostrud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exercitation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ullamco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laboris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nisi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aliquip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ex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ea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commodo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600" dirty="0" err="1">
                <a:solidFill>
                  <a:schemeClr val="tx1"/>
                </a:solidFill>
                <a:latin typeface="Helvetica"/>
                <a:cs typeface="Helvetica"/>
              </a:rPr>
              <a:t>consequat</a:t>
            </a:r>
            <a:r>
              <a:rPr lang="en-CA" sz="36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endParaRPr lang="en-US" sz="2000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166" name="Picture 165" descr="Toron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359" y="346430"/>
            <a:ext cx="10793203" cy="3429000"/>
          </a:xfrm>
          <a:prstGeom prst="rect">
            <a:avLst/>
          </a:prstGeom>
          <a:ln>
            <a:noFill/>
          </a:ln>
        </p:spPr>
      </p:pic>
      <p:pic>
        <p:nvPicPr>
          <p:cNvPr id="164" name="Picture 163" descr="Toronto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9" y="346435"/>
            <a:ext cx="13112917" cy="3429000"/>
          </a:xfrm>
          <a:prstGeom prst="rect">
            <a:avLst/>
          </a:prstGeom>
          <a:ln>
            <a:noFill/>
          </a:ln>
        </p:spPr>
      </p:pic>
      <p:sp>
        <p:nvSpPr>
          <p:cNvPr id="160" name="Rectangle 159"/>
          <p:cNvSpPr/>
          <p:nvPr/>
        </p:nvSpPr>
        <p:spPr>
          <a:xfrm>
            <a:off x="691043" y="346435"/>
            <a:ext cx="21752086" cy="3420423"/>
          </a:xfrm>
          <a:prstGeom prst="rect">
            <a:avLst/>
          </a:prstGeom>
          <a:gradFill flip="none" rotWithShape="1">
            <a:gsLst>
              <a:gs pos="41000">
                <a:srgbClr val="0D044B"/>
              </a:gs>
              <a:gs pos="100000">
                <a:srgbClr val="0D044B">
                  <a:alpha val="0"/>
                </a:srgbClr>
              </a:gs>
            </a:gsLst>
            <a:lin ang="111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7481" y="4130597"/>
            <a:ext cx="10294224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BACKGROUND</a:t>
            </a:r>
          </a:p>
        </p:txBody>
      </p:sp>
      <p:sp>
        <p:nvSpPr>
          <p:cNvPr id="8" name="Rectangle 7"/>
          <p:cNvSpPr/>
          <p:nvPr/>
        </p:nvSpPr>
        <p:spPr>
          <a:xfrm>
            <a:off x="667979" y="17048489"/>
            <a:ext cx="10435237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7979" y="17952273"/>
            <a:ext cx="10435237" cy="1148715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Participants</a:t>
            </a: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: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91 volunteers (22 expressing moral or religious food restrictions, 63 with no restrictions).</a:t>
            </a:r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Task: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Computer mouse movements tracked as </a:t>
            </a:r>
            <a:r>
              <a:rPr lang="en-US" sz="3200" dirty="0" err="1" smtClean="0">
                <a:solidFill>
                  <a:srgbClr val="000000"/>
                </a:solidFill>
                <a:latin typeface="Helvetica"/>
                <a:cs typeface="Helvetica"/>
              </a:rPr>
              <a:t>Pps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chose whether to eat a particular food for a particular monetary amount, ranging from $0 up to $26.</a:t>
            </a: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007850" algn="l"/>
              </a:tabLst>
            </a:pP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007850" algn="l"/>
              </a:tabLst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007850" algn="l"/>
              </a:tabLst>
            </a:pP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007850" algn="l"/>
              </a:tabLst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5426075" algn="l"/>
                <a:tab pos="12007850" algn="l"/>
              </a:tabLst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endParaRPr lang="en-US" sz="18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731838" algn="l"/>
              </a:tabLst>
            </a:pP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Post-choice rating task: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Foods rated for moral uncleanness, liking, and disgust.</a:t>
            </a:r>
          </a:p>
          <a:p>
            <a:pPr>
              <a:tabLst>
                <a:tab pos="731838" algn="l"/>
              </a:tabLst>
            </a:pPr>
            <a:endParaRPr lang="en-US" sz="2000" b="1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tabLst>
                <a:tab pos="731838" algn="l"/>
              </a:tabLst>
            </a:pPr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Analyses:</a:t>
            </a: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	</a:t>
            </a: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Final choice - H1: 100% rejection for sacred values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Final RTs - H2: influence by $ 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Mouse-tracking: regression predicting heading at each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</a:t>
            </a:r>
            <a:r>
              <a:rPr lang="en-US" sz="3200" dirty="0" err="1" smtClean="0">
                <a:solidFill>
                  <a:srgbClr val="000000"/>
                </a:solidFill>
                <a:latin typeface="Helvetica"/>
                <a:cs typeface="Helvetica"/>
              </a:rPr>
              <a:t>timept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t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to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estimate 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when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variables influence decision value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    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H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(t) =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1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Moral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+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2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Money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+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3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Liking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+ w</a:t>
            </a:r>
            <a:r>
              <a:rPr lang="en-US" sz="3200" baseline="-25000" dirty="0" smtClean="0">
                <a:solidFill>
                  <a:srgbClr val="000000"/>
                </a:solidFill>
                <a:latin typeface="Helvetica"/>
                <a:cs typeface="Helvetica"/>
              </a:rPr>
              <a:t>4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*</a:t>
            </a:r>
            <a:r>
              <a:rPr lang="en-US" sz="3200" i="1" dirty="0" smtClean="0">
                <a:solidFill>
                  <a:srgbClr val="000000"/>
                </a:solidFill>
                <a:latin typeface="Helvetica"/>
                <a:cs typeface="Helvetica"/>
              </a:rPr>
              <a:t>Quantity</a:t>
            </a:r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Permutation correction used to determine significant time periods</a:t>
            </a:r>
          </a:p>
          <a:p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H3a: Early influence of $ = gradual inhibition of temptation</a:t>
            </a:r>
          </a:p>
          <a:p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    H3b: Late influence of $ = automatic rejection followed by temptation</a:t>
            </a: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buFont typeface="Lucida Grande"/>
              <a:buChar char="✤"/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906519" y="20786504"/>
            <a:ext cx="3865331" cy="2886368"/>
            <a:chOff x="16828694" y="9313170"/>
            <a:chExt cx="5184253" cy="4040838"/>
          </a:xfrm>
        </p:grpSpPr>
        <p:sp>
          <p:nvSpPr>
            <p:cNvPr id="30" name="Rectangle 29"/>
            <p:cNvSpPr/>
            <p:nvPr/>
          </p:nvSpPr>
          <p:spPr>
            <a:xfrm>
              <a:off x="16828694" y="9313170"/>
              <a:ext cx="5184253" cy="40408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7142079" y="9727967"/>
              <a:ext cx="4576483" cy="3326698"/>
              <a:chOff x="334325" y="290814"/>
              <a:chExt cx="8475479" cy="6160923"/>
            </a:xfrm>
          </p:grpSpPr>
          <p:pic>
            <p:nvPicPr>
              <p:cNvPr id="26" name="Picture 25" descr="StartButton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0300" y="5524637"/>
                <a:ext cx="1790700" cy="927100"/>
              </a:xfrm>
              <a:prstGeom prst="rect">
                <a:avLst/>
              </a:prstGeom>
            </p:spPr>
          </p:pic>
          <p:pic>
            <p:nvPicPr>
              <p:cNvPr id="27" name="Picture 26" descr="NoButton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25" y="290814"/>
                <a:ext cx="1714500" cy="914400"/>
              </a:xfrm>
              <a:prstGeom prst="rect">
                <a:avLst/>
              </a:prstGeom>
            </p:spPr>
          </p:pic>
          <p:pic>
            <p:nvPicPr>
              <p:cNvPr id="28" name="Picture 27" descr="YesButt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5304" y="290814"/>
                <a:ext cx="1714500" cy="914400"/>
              </a:xfrm>
              <a:prstGeom prst="rect">
                <a:avLst/>
              </a:prstGeom>
            </p:spPr>
          </p:pic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06917" y="12554061"/>
              <a:ext cx="406800" cy="581142"/>
            </a:xfrm>
            <a:prstGeom prst="rect">
              <a:avLst/>
            </a:prstGeom>
          </p:spPr>
        </p:pic>
        <p:pic>
          <p:nvPicPr>
            <p:cNvPr id="33" name="Picture 32" descr="HamSlices_3_0.5slices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3192" y="10683521"/>
              <a:ext cx="1584461" cy="164057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8875612" y="9798675"/>
              <a:ext cx="871269" cy="104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Arial"/>
                  <a:cs typeface="Arial"/>
                </a:rPr>
                <a:t>$25</a:t>
              </a:r>
              <a:endParaRPr lang="en-US" sz="3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677481" y="12079034"/>
            <a:ext cx="10294223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GOALS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1433841" y="4130597"/>
            <a:ext cx="31843723" cy="628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1433840" y="4960389"/>
            <a:ext cx="21201099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MAJOR RESULT 1</a:t>
            </a:r>
            <a:endParaRPr lang="en-US" sz="4800" b="1" dirty="0" smtClean="0">
              <a:solidFill>
                <a:srgbClr val="000000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1433839" y="14603244"/>
            <a:ext cx="21201100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MAJOR RESULT 2</a:t>
            </a:r>
            <a:endParaRPr lang="en-US" sz="4800" b="1" dirty="0" smtClean="0">
              <a:solidFill>
                <a:srgbClr val="000000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2826793" y="4960389"/>
            <a:ext cx="10431416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RESULT 4 – Individual Differences?</a:t>
            </a:r>
            <a:endParaRPr lang="en-US" sz="4800" b="1" dirty="0" smtClean="0">
              <a:solidFill>
                <a:srgbClr val="000000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1435770" y="23044222"/>
            <a:ext cx="20980980" cy="6286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000000"/>
                </a:solidFill>
              </a:rPr>
              <a:t>MAJOR RESULT 3</a:t>
            </a:r>
            <a:endParaRPr lang="en-US" sz="4800" b="1" dirty="0" smtClean="0">
              <a:solidFill>
                <a:srgbClr val="000000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3117227" y="19165117"/>
            <a:ext cx="9930037" cy="454336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Font typeface="Wingdings" charset="2"/>
              <a:buChar char="v"/>
            </a:pPr>
            <a:r>
              <a:rPr lang="en-US" sz="3400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Lorem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ipsum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dolor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sit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amet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consectetur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adipiscing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elit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sed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do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eiusmod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tempor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incididunt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labore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et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dolore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magna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aliqua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enim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ad minim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veniam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quis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nostrud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exercitation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ullamco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laboris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nisi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aliquip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ex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ea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commodo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consequat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endParaRPr lang="en-CA" sz="32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endParaRPr lang="en-US" sz="18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marL="457200" indent="-457200">
              <a:buFont typeface="Wingdings" charset="2"/>
              <a:buChar char="v"/>
            </a:pP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Lorem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ipsum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dolor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sit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amet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consectetur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adipiscing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elit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sed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do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eiusmod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tempor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incididunt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labore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et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dolore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magna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aliqua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enim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ad minim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veniam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,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quis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nostrud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exercitation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ullamco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laboris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nisi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ut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aliquip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ex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ea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commodo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n-CA" sz="3200" dirty="0" err="1">
                <a:solidFill>
                  <a:schemeClr val="tx1"/>
                </a:solidFill>
                <a:latin typeface="Helvetica"/>
                <a:cs typeface="Helvetica"/>
              </a:rPr>
              <a:t>consequat</a:t>
            </a:r>
            <a:r>
              <a:rPr lang="en-CA" sz="3200" dirty="0">
                <a:solidFill>
                  <a:schemeClr val="tx1"/>
                </a:solidFill>
                <a:latin typeface="Helvetica"/>
                <a:cs typeface="Helvetica"/>
              </a:rPr>
              <a:t>. </a:t>
            </a:r>
            <a:endParaRPr lang="en-US" sz="1800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667979" y="346430"/>
            <a:ext cx="14093774" cy="3429005"/>
          </a:xfrm>
          <a:prstGeom prst="rect">
            <a:avLst/>
          </a:prstGeom>
          <a:gradFill flip="none" rotWithShape="1">
            <a:gsLst>
              <a:gs pos="30000">
                <a:srgbClr val="0D044B"/>
              </a:gs>
              <a:gs pos="74000">
                <a:srgbClr val="0D044B">
                  <a:alpha val="6000"/>
                </a:srgbClr>
              </a:gs>
            </a:gsLst>
            <a:lin ang="62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29183790" y="346435"/>
            <a:ext cx="14093774" cy="3429005"/>
          </a:xfrm>
          <a:prstGeom prst="rect">
            <a:avLst/>
          </a:prstGeom>
          <a:gradFill flip="none" rotWithShape="1">
            <a:gsLst>
              <a:gs pos="16000">
                <a:srgbClr val="0D044B"/>
              </a:gs>
              <a:gs pos="73000">
                <a:srgbClr val="0D044B">
                  <a:alpha val="0"/>
                </a:srgbClr>
              </a:gs>
            </a:gsLst>
            <a:lin ang="75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2101" y="346429"/>
            <a:ext cx="42575461" cy="3456000"/>
          </a:xfrm>
          <a:prstGeom prst="rect">
            <a:avLst/>
          </a:prstGeom>
          <a:gradFill flip="none" rotWithShape="1">
            <a:gsLst>
              <a:gs pos="60000">
                <a:srgbClr val="0D044B"/>
              </a:gs>
              <a:gs pos="100000">
                <a:srgbClr val="0D044B">
                  <a:alpha val="5000"/>
                </a:srgbClr>
              </a:gs>
              <a:gs pos="0">
                <a:srgbClr val="0D044B">
                  <a:alpha val="24000"/>
                </a:srgbClr>
              </a:gs>
              <a:gs pos="23000">
                <a:srgbClr val="0D044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Helvetica"/>
                <a:cs typeface="Helvetica"/>
              </a:rPr>
              <a:t>Title</a:t>
            </a:r>
            <a:endParaRPr lang="en-US" sz="72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endParaRPr lang="en-US" sz="2800" b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Author 1</a:t>
            </a:r>
            <a:r>
              <a:rPr lang="en-US" sz="5400" baseline="30000" dirty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, Author 2</a:t>
            </a:r>
            <a:r>
              <a:rPr lang="en-US" sz="5400" baseline="30000" dirty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, Author 3</a:t>
            </a:r>
            <a:r>
              <a:rPr lang="en-US" sz="5400" baseline="30000" dirty="0" smtClean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</a:p>
          <a:p>
            <a:pPr algn="ctr"/>
            <a:r>
              <a:rPr lang="en-US" sz="5400" baseline="30000" dirty="0" smtClean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5400" dirty="0" smtClean="0">
                <a:solidFill>
                  <a:schemeClr val="bg1"/>
                </a:solidFill>
                <a:latin typeface="Helvetica"/>
                <a:cs typeface="Helvetica"/>
              </a:rPr>
              <a:t>Department of Psychology, University of Toronto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r="75967"/>
          <a:stretch/>
        </p:blipFill>
        <p:spPr>
          <a:xfrm>
            <a:off x="38409050" y="-174007"/>
            <a:ext cx="3763859" cy="4114800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 rotWithShape="1">
          <a:blip r:embed="rId9"/>
          <a:srcRect r="75967"/>
          <a:stretch/>
        </p:blipFill>
        <p:spPr>
          <a:xfrm>
            <a:off x="834880" y="-174007"/>
            <a:ext cx="3763859" cy="4114800"/>
          </a:xfrm>
          <a:prstGeom prst="rect">
            <a:avLst/>
          </a:prstGeom>
        </p:spPr>
      </p:pic>
      <p:grpSp>
        <p:nvGrpSpPr>
          <p:cNvPr id="320" name="Group 319"/>
          <p:cNvGrpSpPr/>
          <p:nvPr/>
        </p:nvGrpSpPr>
        <p:grpSpPr>
          <a:xfrm>
            <a:off x="5666110" y="20402856"/>
            <a:ext cx="4724598" cy="3113723"/>
            <a:chOff x="28185975" y="13531910"/>
            <a:chExt cx="5127402" cy="4151631"/>
          </a:xfrm>
        </p:grpSpPr>
        <p:grpSp>
          <p:nvGrpSpPr>
            <p:cNvPr id="36" name="Group 35"/>
            <p:cNvGrpSpPr/>
            <p:nvPr/>
          </p:nvGrpSpPr>
          <p:grpSpPr>
            <a:xfrm>
              <a:off x="28185975" y="13531910"/>
              <a:ext cx="4459160" cy="4151631"/>
              <a:chOff x="2755901" y="2050517"/>
              <a:chExt cx="4791507" cy="4461052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10"/>
              <a:srcRect l="44579" t="21489" r="11990" b="26078"/>
              <a:stretch/>
            </p:blipFill>
            <p:spPr>
              <a:xfrm flipH="1">
                <a:off x="3230099" y="2050517"/>
                <a:ext cx="3140420" cy="4282103"/>
              </a:xfrm>
              <a:prstGeom prst="rect">
                <a:avLst/>
              </a:prstGeom>
            </p:spPr>
          </p:pic>
          <p:grpSp>
            <p:nvGrpSpPr>
              <p:cNvPr id="38" name="Group 37"/>
              <p:cNvGrpSpPr/>
              <p:nvPr/>
            </p:nvGrpSpPr>
            <p:grpSpPr>
              <a:xfrm>
                <a:off x="4034316" y="5850139"/>
                <a:ext cx="3513092" cy="661430"/>
                <a:chOff x="3695700" y="5396342"/>
                <a:chExt cx="3513092" cy="661430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3695700" y="5396342"/>
                  <a:ext cx="3513092" cy="661430"/>
                  <a:chOff x="3695700" y="5396342"/>
                  <a:chExt cx="3513092" cy="661430"/>
                </a:xfrm>
              </p:grpSpPr>
              <p:sp>
                <p:nvSpPr>
                  <p:cNvPr id="58" name="Oval 57"/>
                  <p:cNvSpPr/>
                  <p:nvPr/>
                </p:nvSpPr>
                <p:spPr>
                  <a:xfrm>
                    <a:off x="3695700" y="5567158"/>
                    <a:ext cx="276999" cy="27699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3894038" y="5396342"/>
                    <a:ext cx="3314754" cy="6614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2400" dirty="0" smtClean="0">
                        <a:latin typeface="Helvetica"/>
                        <a:cs typeface="Helvetica"/>
                      </a:rPr>
                      <a:t>Heading at time t = 1</a:t>
                    </a:r>
                    <a:endParaRPr lang="en-US" sz="24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54" name="Oval 53"/>
                <p:cNvSpPr>
                  <a:spLocks noChangeAspect="1"/>
                </p:cNvSpPr>
                <p:nvPr/>
              </p:nvSpPr>
              <p:spPr>
                <a:xfrm>
                  <a:off x="3771905" y="5656063"/>
                  <a:ext cx="121540" cy="1215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2755901" y="3981590"/>
                <a:ext cx="4506654" cy="1270726"/>
                <a:chOff x="2984500" y="4547269"/>
                <a:chExt cx="4506654" cy="1270726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2984500" y="4547269"/>
                  <a:ext cx="4506654" cy="1270726"/>
                  <a:chOff x="2984500" y="4547269"/>
                  <a:chExt cx="4506654" cy="1270726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2984500" y="4547269"/>
                    <a:ext cx="988199" cy="1107101"/>
                    <a:chOff x="2984500" y="4547269"/>
                    <a:chExt cx="988199" cy="1107101"/>
                  </a:xfrm>
                </p:grpSpPr>
                <p:cxnSp>
                  <p:nvCxnSpPr>
                    <p:cNvPr id="51" name="Straight Arrow Connector 50"/>
                    <p:cNvCxnSpPr/>
                    <p:nvPr/>
                  </p:nvCxnSpPr>
                  <p:spPr>
                    <a:xfrm flipH="1" flipV="1">
                      <a:off x="2984500" y="4547269"/>
                      <a:ext cx="762000" cy="85550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Oval 51"/>
                    <p:cNvSpPr/>
                    <p:nvPr/>
                  </p:nvSpPr>
                  <p:spPr>
                    <a:xfrm>
                      <a:off x="3695700" y="5377371"/>
                      <a:ext cx="276999" cy="27699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4909275" y="5156565"/>
                    <a:ext cx="2581879" cy="6614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 smtClean="0">
                        <a:latin typeface="Helvetica"/>
                        <a:cs typeface="Helvetica"/>
                      </a:rPr>
                      <a:t>Heading at time t = </a:t>
                    </a:r>
                    <a:r>
                      <a:rPr lang="en-US" sz="2400" dirty="0">
                        <a:latin typeface="Helvetica"/>
                        <a:cs typeface="Helvetica"/>
                      </a:rPr>
                      <a:t>3</a:t>
                    </a:r>
                    <a:r>
                      <a:rPr lang="en-US" sz="2400" dirty="0" smtClean="0">
                        <a:latin typeface="Helvetica"/>
                        <a:cs typeface="Helvetica"/>
                      </a:rPr>
                      <a:t>0</a:t>
                    </a:r>
                    <a:endParaRPr lang="en-US" sz="24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48" name="Oval 47"/>
                <p:cNvSpPr>
                  <a:spLocks noChangeAspect="1"/>
                </p:cNvSpPr>
                <p:nvPr/>
              </p:nvSpPr>
              <p:spPr>
                <a:xfrm>
                  <a:off x="3771905" y="5466276"/>
                  <a:ext cx="121540" cy="1215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3234233" y="2658225"/>
                <a:ext cx="2581879" cy="1108342"/>
                <a:chOff x="2240102" y="4546028"/>
                <a:chExt cx="2581879" cy="1108342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2240102" y="4546028"/>
                  <a:ext cx="2581879" cy="1108342"/>
                  <a:chOff x="2240102" y="4546028"/>
                  <a:chExt cx="2581879" cy="1108342"/>
                </a:xfrm>
              </p:grpSpPr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3695700" y="5322691"/>
                    <a:ext cx="1126281" cy="331679"/>
                    <a:chOff x="3695700" y="5322691"/>
                    <a:chExt cx="1126281" cy="331679"/>
                  </a:xfrm>
                </p:grpSpPr>
                <p:cxnSp>
                  <p:nvCxnSpPr>
                    <p:cNvPr id="45" name="Straight Arrow Connector 44"/>
                    <p:cNvCxnSpPr>
                      <a:stCxn id="46" idx="6"/>
                    </p:cNvCxnSpPr>
                    <p:nvPr/>
                  </p:nvCxnSpPr>
                  <p:spPr>
                    <a:xfrm flipV="1">
                      <a:off x="3972698" y="5322691"/>
                      <a:ext cx="849283" cy="19318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3695700" y="5377371"/>
                      <a:ext cx="276999" cy="276999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/>
                    </a:p>
                  </p:txBody>
                </p:sp>
              </p:grp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240102" y="4546028"/>
                    <a:ext cx="2581879" cy="6614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 smtClean="0">
                        <a:latin typeface="Helvetica"/>
                        <a:cs typeface="Helvetica"/>
                      </a:rPr>
                      <a:t>Heading at time t = 60</a:t>
                    </a:r>
                    <a:endParaRPr lang="en-US" sz="24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>
                  <a:off x="3771905" y="5466276"/>
                  <a:ext cx="121540" cy="1215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  <p:sp>
          <p:nvSpPr>
            <p:cNvPr id="317" name="Oval 316"/>
            <p:cNvSpPr>
              <a:spLocks noChangeAspect="1"/>
            </p:cNvSpPr>
            <p:nvPr/>
          </p:nvSpPr>
          <p:spPr>
            <a:xfrm>
              <a:off x="29442790" y="16991787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29398472" y="16288966"/>
              <a:ext cx="3914905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Initial Choice 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(1</a:t>
              </a:r>
              <a:r>
                <a:rPr lang="en-US" sz="1600" baseline="300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st</a:t>
              </a:r>
              <a:r>
                <a:rPr lang="en-US" sz="1600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 deviation from initial heading)</a:t>
              </a:r>
              <a:endParaRPr lang="en-US" sz="1600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329" name="TextBox 328"/>
          <p:cNvSpPr txBox="1"/>
          <p:nvPr/>
        </p:nvSpPr>
        <p:spPr>
          <a:xfrm>
            <a:off x="32965564" y="32062258"/>
            <a:ext cx="10435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Helvetica"/>
                <a:cs typeface="Helvetica"/>
              </a:rPr>
              <a:t>Corresponding author: Cendri Hutcherson (</a:t>
            </a:r>
            <a:r>
              <a:rPr lang="en-US" sz="2400" i="1" dirty="0" err="1" smtClean="0">
                <a:latin typeface="Helvetica"/>
                <a:cs typeface="Helvetica"/>
              </a:rPr>
              <a:t>c.hutcherson@utoronto.ca</a:t>
            </a:r>
            <a:r>
              <a:rPr lang="en-US" sz="2400" i="1" dirty="0" smtClean="0">
                <a:latin typeface="Helvetica"/>
                <a:cs typeface="Helvetica"/>
              </a:rPr>
              <a:t>)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32965564" y="18260625"/>
            <a:ext cx="10435237" cy="628650"/>
          </a:xfrm>
          <a:prstGeom prst="rect">
            <a:avLst/>
          </a:prstGeom>
          <a:solidFill>
            <a:srgbClr val="0D044B"/>
          </a:solidFill>
          <a:ln>
            <a:solidFill>
              <a:srgbClr val="0D04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32961743" y="27354848"/>
            <a:ext cx="10435237" cy="628650"/>
          </a:xfrm>
          <a:prstGeom prst="rect">
            <a:avLst/>
          </a:prstGeom>
          <a:solidFill>
            <a:srgbClr val="0D044B"/>
          </a:solidFill>
          <a:ln>
            <a:solidFill>
              <a:srgbClr val="0D04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rgbClr val="FFFFFF"/>
                </a:solidFill>
              </a:rPr>
              <a:t>REFERENCES</a:t>
            </a:r>
            <a:endParaRPr lang="en-US" sz="4800" b="1" dirty="0" smtClean="0">
              <a:solidFill>
                <a:srgbClr val="FFFFFF"/>
              </a:solidFill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11435770" y="13265761"/>
            <a:ext cx="21048589" cy="8273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C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aption for Result 1 describing in abbreviated form the results displayed in figures.</a:t>
            </a:r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buFont typeface="Lucida Grande"/>
              <a:buChar char="✤"/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11368161" y="21721754"/>
            <a:ext cx="21048589" cy="8273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C</a:t>
            </a:r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aption for Result 2 describing in abbreviated form the results displayed in figures.</a:t>
            </a:r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buFont typeface="Lucida Grande"/>
              <a:buChar char="✤"/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935931" y="24129577"/>
            <a:ext cx="0" cy="84713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11435770" y="24144720"/>
            <a:ext cx="9807447" cy="121635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Sub-result 1 for Major Result 3</a:t>
            </a:r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buFont typeface="Lucida Grande"/>
              <a:buChar char="✤"/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22609303" y="24129577"/>
            <a:ext cx="9807447" cy="121635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Helvetica"/>
                <a:cs typeface="Helvetica"/>
              </a:rPr>
              <a:t>Sub-result 2 for Major Result 3</a:t>
            </a:r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20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endParaRPr lang="en-US" sz="3200" b="1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>
              <a:buFont typeface="Lucida Grande"/>
              <a:buChar char="✤"/>
            </a:pP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028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Helvetica"/>
            <a:cs typeface="Helvetica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379</Words>
  <Application>Microsoft Macintosh PowerPoint</Application>
  <PresentationFormat>Custom</PresentationFormat>
  <Paragraphs>67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Cendri Hutcherson</dc:creator>
  <cp:lastModifiedBy>Cendri Hutcherson</cp:lastModifiedBy>
  <cp:revision>162</cp:revision>
  <dcterms:created xsi:type="dcterms:W3CDTF">2016-08-20T23:58:02Z</dcterms:created>
  <dcterms:modified xsi:type="dcterms:W3CDTF">2017-03-23T18:37:41Z</dcterms:modified>
</cp:coreProperties>
</file>